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93" r:id="rId4"/>
    <p:sldId id="304" r:id="rId5"/>
    <p:sldId id="294" r:id="rId6"/>
    <p:sldId id="305" r:id="rId7"/>
    <p:sldId id="306" r:id="rId8"/>
    <p:sldId id="307" r:id="rId9"/>
    <p:sldId id="310" r:id="rId10"/>
    <p:sldId id="308" r:id="rId11"/>
    <p:sldId id="311" r:id="rId12"/>
    <p:sldId id="309" r:id="rId13"/>
    <p:sldId id="312" r:id="rId14"/>
    <p:sldId id="26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115" autoAdjust="0"/>
    <p:restoredTop sz="94660"/>
  </p:normalViewPr>
  <p:slideViewPr>
    <p:cSldViewPr snapToGrid="0">
      <p:cViewPr varScale="1">
        <p:scale>
          <a:sx n="76" d="100"/>
          <a:sy n="76" d="100"/>
        </p:scale>
        <p:origin x="504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550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94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159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423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3630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45393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6748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88227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7171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8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6834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76E39B-44FC-4C15-A463-1E84AAC8562A}" type="datetimeFigureOut">
              <a:rPr lang="en-US" smtClean="0"/>
              <a:t>8/2/2020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EFAD07-ACBF-46FF-812C-048570B77D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366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3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5652" y="732504"/>
            <a:ext cx="11660696" cy="2102975"/>
          </a:xfrm>
        </p:spPr>
        <p:txBody>
          <a:bodyPr>
            <a:normAutofit/>
          </a:bodyPr>
          <a:lstStyle/>
          <a:p>
            <a:r>
              <a:rPr lang="en-US" sz="4000" b="1" dirty="0"/>
              <a:t>Comparing ANCOVA and Constrained Longitudinal </a:t>
            </a:r>
            <a:br>
              <a:rPr lang="en-US" sz="4000" b="1" dirty="0"/>
            </a:br>
            <a:r>
              <a:rPr lang="en-US" sz="4000" b="1" dirty="0"/>
              <a:t>Data Analysis for Examining Moderators </a:t>
            </a:r>
            <a:br>
              <a:rPr lang="en-US" sz="4000" b="1" dirty="0"/>
            </a:br>
            <a:r>
              <a:rPr lang="en-US" sz="4000" b="1" dirty="0"/>
              <a:t>in Randomized Clinical Trials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2399751"/>
          </a:xfrm>
        </p:spPr>
        <p:txBody>
          <a:bodyPr>
            <a:normAutofit/>
          </a:bodyPr>
          <a:lstStyle/>
          <a:p>
            <a:r>
              <a:rPr lang="en-US" dirty="0"/>
              <a:t>Joseph R. Rausch</a:t>
            </a:r>
          </a:p>
          <a:p>
            <a:r>
              <a:rPr lang="en-US" dirty="0"/>
              <a:t>Nationwide Children’s Hospital, Center for </a:t>
            </a:r>
            <a:r>
              <a:rPr lang="en-US" dirty="0" err="1"/>
              <a:t>Biobehavioral</a:t>
            </a:r>
            <a:r>
              <a:rPr lang="en-US" dirty="0"/>
              <a:t> Health</a:t>
            </a:r>
          </a:p>
          <a:p>
            <a:r>
              <a:rPr lang="en-US" dirty="0"/>
              <a:t>Department of Pediatrics, OSU College of Medicine </a:t>
            </a:r>
          </a:p>
          <a:p>
            <a:r>
              <a:rPr lang="en-US" i="1" dirty="0"/>
              <a:t>2020 Society for Clinical Trials Annual Conference</a:t>
            </a:r>
          </a:p>
          <a:p>
            <a:r>
              <a:rPr lang="en-US" dirty="0"/>
              <a:t>July 30, 2020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FB0C92D-F5C2-41F2-9194-B9E254363B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509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34"/>
    </mc:Choice>
    <mc:Fallback xmlns="">
      <p:transition spd="slow" advTm="143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ANCOVA: Moderator, Pretest as Covariate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ANCOVA: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𝑀𝑜𝑑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𝑀𝑜𝑑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𝑃𝑟𝑒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0/1 variable designating treatment vs control (or alternative treatment), </a:t>
                </a:r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a baseline moderator,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parameter of interest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Adding pretest as covariate will typically increase statistical power to some extent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How much of an increase depends on interrelationships between outcome, moderator, and pretest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r="-1333" b="-1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19944F34-A131-43D2-8199-0B4864968D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81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955"/>
    </mc:Choice>
    <mc:Fallback xmlns="">
      <p:transition spd="slow" advTm="41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cLDA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Moderator, Pretest as Covariate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r>
                  <a:rPr lang="en-US" sz="2600" dirty="0">
                    <a:solidFill>
                      <a:srgbClr val="000000"/>
                    </a:solidFill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b="1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0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𝑇𝑖𝑚𝑒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𝑀𝑜𝑑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𝑇𝑖𝑚𝑒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𝑇𝑟𝑡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 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             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4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𝑇𝑖𝑚𝑒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𝑀𝑜𝑑</m:t>
                    </m:r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+ </m:t>
                        </m:r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5</m:t>
                        </m:r>
                      </m:sub>
                    </m:sSub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𝑇𝑖𝑚𝑒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𝑇𝑟𝑡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600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x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-US" sz="26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𝑀𝑜𝑑</m:t>
                    </m:r>
                  </m:oMath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main effect, or Mod x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interaction as both of these effects are 0 in the population due to randomization 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These two constraints yield the analogous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for the ANCOVA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r="-2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C511B2-9803-4E22-A8B5-B84D18BAA9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0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93"/>
    </mc:Choice>
    <mc:Fallback xmlns="">
      <p:transition spd="slow" advTm="409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ANCOVA: Pretest as Moderator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5155541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ANCOVA: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𝑃𝑟𝑒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𝑃𝑟𝑒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0/1 variable designating treatment vs control (or alternative treatment), </a:t>
                </a:r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the specific baseline moderator here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Pretest is often good starting point for thinking about potential moderators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One might suspect that there is more potential for treatment effect for those who are initially worse off on the outcome variable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endParaRPr lang="en-US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5155541"/>
              </a:xfrm>
              <a:blipFill>
                <a:blip r:embed="rId4"/>
                <a:stretch>
                  <a:fillRect l="-928" t="-1773" b="-52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E85B8B-5C54-439C-8BEC-04B100BCE2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11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414"/>
    </mc:Choice>
    <mc:Fallback xmlns="">
      <p:transition spd="slow" advTm="254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cLDA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Pretest as Moderator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1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𝑃𝑟𝑒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 </m:t>
                          </m:r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𝑃𝑟𝑒</m:t>
                      </m:r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Analogous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for ANCOVA with pretest as a moderator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No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main effect, no Pre x </a:t>
                </a:r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interaction as these effects are 0 in the population 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Pretest is on both sides of the model equation</a:t>
                </a:r>
                <a:endParaRPr lang="en-US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b="-7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7FF6DDA-99D1-4080-9B68-DF0421EAC6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0301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902"/>
    </mc:Choice>
    <mc:Fallback xmlns="">
      <p:transition spd="slow" advTm="409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254" y="265537"/>
            <a:ext cx="10515600" cy="91141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6761" y="1346656"/>
            <a:ext cx="10515600" cy="5153732"/>
          </a:xfrm>
        </p:spPr>
        <p:txBody>
          <a:bodyPr>
            <a:normAutofit/>
          </a:bodyPr>
          <a:lstStyle/>
          <a:p>
            <a:r>
              <a:rPr lang="en-US" dirty="0"/>
              <a:t>With missing outcome data, extensions of ANCOVA are needed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</a:t>
            </a:r>
            <a:r>
              <a:rPr lang="en-US" dirty="0" err="1"/>
              <a:t>cLDA</a:t>
            </a:r>
            <a:r>
              <a:rPr lang="en-US" dirty="0"/>
              <a:t> models haven't been fully described previously for examining moderators, but appear to be promising analytic approach</a:t>
            </a:r>
          </a:p>
          <a:p>
            <a:endParaRPr lang="en-US" dirty="0"/>
          </a:p>
          <a:p>
            <a:r>
              <a:rPr lang="en-US" dirty="0"/>
              <a:t>Still, more research is needed to more fully understand the </a:t>
            </a:r>
            <a:r>
              <a:rPr lang="en-US" dirty="0" err="1"/>
              <a:t>cLDA</a:t>
            </a:r>
            <a:r>
              <a:rPr lang="en-US" dirty="0"/>
              <a:t> approach to examining moderators within RCTs </a:t>
            </a:r>
          </a:p>
          <a:p>
            <a:endParaRPr lang="en-US" dirty="0"/>
          </a:p>
          <a:p>
            <a:r>
              <a:rPr lang="en-US" dirty="0"/>
              <a:t>Could be useful to examine potential differences between MI and MLE in various scenarios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BD561E2-C06A-4407-B7C9-1ECEB78C6B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480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006"/>
    </mc:Choice>
    <mc:Fallback xmlns="">
      <p:transition spd="slow" advTm="400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48039"/>
          </a:xfrm>
        </p:spPr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58749"/>
            <a:ext cx="10515600" cy="4801552"/>
          </a:xfrm>
        </p:spPr>
        <p:txBody>
          <a:bodyPr>
            <a:normAutofit/>
          </a:bodyPr>
          <a:lstStyle/>
          <a:p>
            <a:r>
              <a:rPr lang="en-US" dirty="0"/>
              <a:t>Many recommend ANCOVA to analyze RCTs</a:t>
            </a:r>
          </a:p>
          <a:p>
            <a:endParaRPr lang="en-US" dirty="0"/>
          </a:p>
          <a:p>
            <a:r>
              <a:rPr lang="en-US" dirty="0"/>
              <a:t>Useful with pre-specified covariates (often includes Pretest) </a:t>
            </a:r>
          </a:p>
          <a:p>
            <a:endParaRPr lang="en-US" dirty="0"/>
          </a:p>
          <a:p>
            <a:r>
              <a:rPr lang="en-US" dirty="0"/>
              <a:t>Often works well with no missing outcome data</a:t>
            </a:r>
          </a:p>
          <a:p>
            <a:endParaRPr lang="en-US" dirty="0"/>
          </a:p>
          <a:p>
            <a:r>
              <a:rPr lang="en-US" dirty="0"/>
              <a:t>Not necessarily optimal when outcome data are missing (list-wise deletion)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DE6E0EE-1909-4B07-970D-B328FC234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82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565"/>
    </mc:Choice>
    <mc:Fallback xmlns="">
      <p:transition spd="slow" advTm="64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351"/>
          </a:xfrm>
        </p:spPr>
        <p:txBody>
          <a:bodyPr/>
          <a:lstStyle/>
          <a:p>
            <a:r>
              <a:rPr lang="en-US" dirty="0"/>
              <a:t>Approaches for 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0936"/>
            <a:ext cx="10515600" cy="467492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Two commonly accepted approaches under assumption of missing at random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Multiple Imputation (MI) and Maximum Likelihood Estimation (MLE)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For our purposes, we focus on MLE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Thus, need model similar/analogous to ANCOVA based on MLE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D0CE2D7-861F-4074-B71B-C552362AD5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62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374"/>
    </mc:Choice>
    <mc:Fallback xmlns="">
      <p:transition spd="slow" advTm="233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056351"/>
          </a:xfrm>
        </p:spPr>
        <p:txBody>
          <a:bodyPr/>
          <a:lstStyle/>
          <a:p>
            <a:r>
              <a:rPr lang="en-US" dirty="0"/>
              <a:t>Approaches for Missing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90936"/>
            <a:ext cx="10515600" cy="4674928"/>
          </a:xfrm>
        </p:spPr>
        <p:txBody>
          <a:bodyPr>
            <a:normAutofit/>
          </a:bodyPr>
          <a:lstStyle/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Specifically, we focus on what some have referred to as constrained longitudinal data analysis (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; Liang &amp;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Zeger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, 2000) </a:t>
            </a:r>
          </a:p>
          <a:p>
            <a:pPr marL="0" indent="0">
              <a:buNone/>
            </a:pP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</a:rPr>
              <a:t>cLDA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is an approach to longitudinal data analysis that can be considered a mixed-effects model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Could be estimated used the MIXED procedure in SAS, for example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Other software packages could likely be used as well </a:t>
            </a: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D3DBDC5-74EC-4989-9E5F-FF6B9AA95D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3376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270"/>
    </mc:Choice>
    <mc:Fallback xmlns=""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ANCOVA: Average Treatment Effect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ANCOVA: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i="1" dirty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𝑃𝑟𝑒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the difference score (posttest – pretest) for the outcome variable of interest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0/1 variable designating treatment vs control (or alternative treatment), </a:t>
                </a:r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Pre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the pretest,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parameter of interest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Of course, other covariates (or multiple covariates) could be used, although we focus on pretest here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r="-1507" b="-1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D8A1823-E128-4012-BE0A-455EF31BED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259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400"/>
    </mc:Choice>
    <mc:Fallback xmlns="">
      <p:transition spd="slow" advTm="61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cLDA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Average Treatment Effect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1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𝑇𝑖𝑚𝑒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𝑇𝑖𝑚𝑒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  <m:sub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vector of pretest and posttest values for participant </a:t>
                </a:r>
                <a:r>
                  <a:rPr lang="en-US" sz="26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endParaRPr lang="en-US" sz="26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coded 0 for pretest and 1 for posttest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Importantly, there is NO treatment (i.e., </a:t>
                </a:r>
                <a:r>
                  <a:rPr lang="en-US" sz="26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Trt</a:t>
                </a:r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main effect (it is assumed to be 0 in the population) </a:t>
                </a:r>
              </a:p>
              <a:p>
                <a:endParaRPr lang="en-US" sz="26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This model is analogous to ANCOVA covarying pretest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b="-179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0891713-B971-4E1B-98F9-50E6A78BC7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846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28"/>
    </mc:Choice>
    <mc:Fallback xmlns="">
      <p:transition spd="slow" advTm="693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ANCOVA vs </a:t>
            </a:r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cLDA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Average Treatment Effect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21518"/>
            <a:ext cx="10718800" cy="5310982"/>
          </a:xfrm>
        </p:spPr>
        <p:txBody>
          <a:bodyPr>
            <a:noAutofit/>
          </a:bodyPr>
          <a:lstStyle/>
          <a:p>
            <a:r>
              <a:rPr lang="en-US" sz="2600" dirty="0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Randomization Procedures: Simple Randomization</a:t>
            </a: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Previous research has shown these two approaches yield identical parameter estimates for the RCT group difference when no data are missing</a:t>
            </a:r>
          </a:p>
          <a:p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standard errors for the two models are generally different due to the different underlying assumptions of the models </a:t>
            </a:r>
          </a:p>
          <a:p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However, with no missing data the standard errors are often similar </a:t>
            </a:r>
          </a:p>
          <a:p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With missing data, the </a:t>
            </a:r>
            <a:r>
              <a:rPr lang="en-US" sz="2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cLDA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is generally considered a less biased and more efficient approach for testing and estimating the average treatment effect </a:t>
            </a:r>
          </a:p>
          <a:p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Lu (2010), Liu et al (2009), </a:t>
            </a:r>
            <a:r>
              <a:rPr lang="en-US" sz="26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Winkens</a:t>
            </a:r>
            <a:r>
              <a:rPr lang="en-US" sz="2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et al (2007)</a:t>
            </a:r>
          </a:p>
          <a:p>
            <a:endParaRPr lang="en-US" sz="26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2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6DCE20-87AD-4653-995B-62E5DBC51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37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997"/>
    </mc:Choice>
    <mc:Fallback xmlns="">
      <p:transition spd="slow" advTm="529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ANCOVA: Moderator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ANCOVA: 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𝑑</m:t>
                          </m:r>
                        </m:e>
                        <m:sub>
                          <m:r>
                            <a:rPr lang="en-US" sz="2600" b="0" i="1" dirty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𝑀𝑜𝑑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𝑀𝑜𝑑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m:rPr>
                              <m:sty m:val="p"/>
                            </m:rPr>
                            <a:rPr lang="en-US" sz="2600" b="0" i="0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x</m:t>
                          </m:r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 </m:t>
                          </m:r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𝑇𝑟𝑡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𝜀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the difference score (posttest – pretest) for the outcome variable of interest</a:t>
                </a:r>
              </a:p>
              <a:p>
                <a:pPr marL="0" indent="0">
                  <a:buNone/>
                </a:pPr>
                <a:endParaRPr lang="en-US" sz="26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a baseline moderator,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parameter of interest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Does treatment effect vary as a function of the moderating variable? </a:t>
                </a: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 b="-798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689000-6F6F-4D12-A5A2-04A67434AE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25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579"/>
    </mc:Choice>
    <mc:Fallback xmlns="">
      <p:transition spd="slow" advTm="635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24056"/>
            <a:ext cx="10515600" cy="1006475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cLDA</a:t>
            </a:r>
            <a:r>
              <a:rPr lang="en-US" dirty="0">
                <a:solidFill>
                  <a:srgbClr val="000000"/>
                </a:solidFill>
                <a:latin typeface="Calibri Light" panose="020F0302020204030204" pitchFamily="34" charset="0"/>
                <a:ea typeface="+mn-ea"/>
                <a:cs typeface="Calibri Light" panose="020F0302020204030204" pitchFamily="34" charset="0"/>
              </a:rPr>
              <a:t>: Moderator</a:t>
            </a:r>
            <a:endParaRPr lang="en-US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</p:spPr>
            <p:txBody>
              <a:bodyPr>
                <a:noAutofit/>
              </a:bodyPr>
              <a:lstStyle/>
              <a:p>
                <a:r>
                  <a:rPr lang="en-US" sz="2600" dirty="0">
                    <a:solidFill>
                      <a:srgbClr val="FFFFFF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Randomization Procedures: Simple Randomization</a:t>
                </a:r>
              </a:p>
              <a:p>
                <a:r>
                  <a:rPr lang="en-US" sz="2600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cLDA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: 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1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𝒚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𝑖</m:t>
                          </m:r>
                        </m:sub>
                      </m:sSub>
                      <m:r>
                        <a:rPr lang="en-US" sz="26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0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1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2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3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Calibri" panose="020F0502020204030204" pitchFamily="34" charset="0"/>
                        </a:rPr>
                        <m:t>𝑀𝑜𝑑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4</m:t>
                          </m:r>
                        </m:sub>
                      </m:sSub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 b="0" i="0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6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                     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 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5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𝑀𝑜𝑑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6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𝑀𝑜𝑑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  <m:sSub>
                        <m:sSubPr>
                          <m:ctrlP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+ </m:t>
                          </m:r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𝛽</m:t>
                          </m:r>
                        </m:e>
                        <m:sub>
                          <m:r>
                            <a:rPr lang="en-US" sz="26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Calibri" panose="020F0502020204030204" pitchFamily="34" charset="0"/>
                            </a:rPr>
                            <m:t>7</m:t>
                          </m:r>
                        </m:sub>
                      </m:sSub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𝑇𝑖𝑚𝑒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𝑇𝑟𝑡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sz="260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x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 </m:t>
                      </m:r>
                      <m:r>
                        <a:rPr lang="en-US" sz="26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𝑀𝑜𝑑</m:t>
                      </m:r>
                    </m:oMath>
                  </m:oMathPara>
                </a14:m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b="1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𝒚</m:t>
                        </m:r>
                      </m:e>
                      <m:sub>
                        <m:r>
                          <a:rPr lang="en-US" sz="2600" i="1" dirty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vector of pretest and posttest values for participant </a:t>
                </a:r>
                <a:r>
                  <a:rPr lang="en-US" sz="2600" i="1" dirty="0" err="1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</a:t>
                </a:r>
                <a:endParaRPr lang="en-US" sz="2600" i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0" indent="0">
                  <a:buNone/>
                </a:pPr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Time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is coded 0 for pretest and 1 for posttest</a:t>
                </a:r>
              </a:p>
              <a:p>
                <a:endParaRPr lang="en-US" sz="26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Mod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a baseline moderator,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sz="26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𝛽</m:t>
                        </m:r>
                      </m:e>
                      <m:sub>
                        <m:r>
                          <a:rPr lang="en-US" sz="2600" b="0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Calibri" panose="020F0502020204030204" pitchFamily="34" charset="0"/>
                          </a:rPr>
                          <m:t>7</m:t>
                        </m:r>
                      </m:sub>
                    </m:sSub>
                  </m:oMath>
                </a14:m>
                <a:r>
                  <a:rPr lang="en-US" sz="2600" i="1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-US" sz="2600" dirty="0">
                    <a:solidFill>
                      <a:srgbClr val="0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is parameter of interest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0" y="1026318"/>
                <a:ext cx="10515600" cy="4805363"/>
              </a:xfrm>
              <a:blipFill>
                <a:blip r:embed="rId4"/>
                <a:stretch>
                  <a:fillRect l="-928" t="-19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D30F31-016F-4FCD-9CEA-3A5A967CE68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120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322"/>
    </mc:Choice>
    <mc:Fallback xmlns="">
      <p:transition spd="slow" advTm="323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2097</TotalTime>
  <Words>970</Words>
  <Application>Microsoft Office PowerPoint</Application>
  <PresentationFormat>Widescreen</PresentationFormat>
  <Paragraphs>134</Paragraphs>
  <Slides>14</Slides>
  <Notes>0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Cambria Math</vt:lpstr>
      <vt:lpstr>Office Theme</vt:lpstr>
      <vt:lpstr>Comparing ANCOVA and Constrained Longitudinal  Data Analysis for Examining Moderators  in Randomized Clinical Trials</vt:lpstr>
      <vt:lpstr>Introduction</vt:lpstr>
      <vt:lpstr>Approaches for Missing Data</vt:lpstr>
      <vt:lpstr>Approaches for Missing Data</vt:lpstr>
      <vt:lpstr>ANCOVA: Average Treatment Effect</vt:lpstr>
      <vt:lpstr>cLDA: Average Treatment Effect</vt:lpstr>
      <vt:lpstr>ANCOVA vs cLDA: Average Treatment Effect</vt:lpstr>
      <vt:lpstr>ANCOVA: Moderator</vt:lpstr>
      <vt:lpstr>cLDA: Moderator</vt:lpstr>
      <vt:lpstr>ANCOVA: Moderator, Pretest as Covariate</vt:lpstr>
      <vt:lpstr>cLDA: Moderator, Pretest as Covariate</vt:lpstr>
      <vt:lpstr>ANCOVA: Pretest as Moderator</vt:lpstr>
      <vt:lpstr>cLDA: Pretest as Moderator</vt:lpstr>
      <vt:lpstr>Conclusions</vt:lpstr>
    </vt:vector>
  </TitlesOfParts>
  <Company>NCHRI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Rausch, Joseph</dc:creator>
  <cp:lastModifiedBy>Angie Stark</cp:lastModifiedBy>
  <cp:revision>327</cp:revision>
  <dcterms:created xsi:type="dcterms:W3CDTF">2018-10-15T13:46:20Z</dcterms:created>
  <dcterms:modified xsi:type="dcterms:W3CDTF">2020-08-02T22:04:36Z</dcterms:modified>
</cp:coreProperties>
</file>